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8800425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vier Zambrano" initials="JZ" lastIdx="1" clrIdx="0">
    <p:extLst>
      <p:ext uri="{19B8F6BF-5375-455C-9EA6-DF929625EA0E}">
        <p15:presenceInfo xmlns:p15="http://schemas.microsoft.com/office/powerpoint/2012/main" userId="2dfea744b755740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4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66"/>
  </p:normalViewPr>
  <p:slideViewPr>
    <p:cSldViewPr snapToGrid="0" snapToObjects="1">
      <p:cViewPr varScale="1">
        <p:scale>
          <a:sx n="19" d="100"/>
          <a:sy n="19" d="100"/>
        </p:scale>
        <p:origin x="2008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23T11:14:00.267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5891626"/>
            <a:ext cx="24480361" cy="1253324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18908198"/>
            <a:ext cx="21600319" cy="869160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C76-1F52-DE4E-87EF-0FB5A0B4A635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E02A-CAEF-CC4F-86B2-FBA965F4B56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0687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C76-1F52-DE4E-87EF-0FB5A0B4A635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E02A-CAEF-CC4F-86B2-FBA965F4B56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746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1916653"/>
            <a:ext cx="6210092" cy="3050811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1916653"/>
            <a:ext cx="18270270" cy="3050811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C76-1F52-DE4E-87EF-0FB5A0B4A635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E02A-CAEF-CC4F-86B2-FBA965F4B56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586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C76-1F52-DE4E-87EF-0FB5A0B4A635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E02A-CAEF-CC4F-86B2-FBA965F4B56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6457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8974945"/>
            <a:ext cx="24840367" cy="14974888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4091502"/>
            <a:ext cx="24840367" cy="7874940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C76-1F52-DE4E-87EF-0FB5A0B4A635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E02A-CAEF-CC4F-86B2-FBA965F4B56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3433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9583264"/>
            <a:ext cx="12240181" cy="228415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9583264"/>
            <a:ext cx="12240181" cy="228415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C76-1F52-DE4E-87EF-0FB5A0B4A635}" type="datetimeFigureOut">
              <a:rPr lang="es-ES" smtClean="0"/>
              <a:t>23/7/21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E02A-CAEF-CC4F-86B2-FBA965F4B56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5664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916661"/>
            <a:ext cx="24840367" cy="695828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8824938"/>
            <a:ext cx="12183928" cy="4324966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3149904"/>
            <a:ext cx="12183928" cy="1934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8824938"/>
            <a:ext cx="12243932" cy="4324966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3149904"/>
            <a:ext cx="12243932" cy="1934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C76-1F52-DE4E-87EF-0FB5A0B4A635}" type="datetimeFigureOut">
              <a:rPr lang="es-ES" smtClean="0"/>
              <a:t>23/7/21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E02A-CAEF-CC4F-86B2-FBA965F4B56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040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C76-1F52-DE4E-87EF-0FB5A0B4A635}" type="datetimeFigureOut">
              <a:rPr lang="es-ES" smtClean="0"/>
              <a:t>23/7/21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E02A-CAEF-CC4F-86B2-FBA965F4B56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8221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C76-1F52-DE4E-87EF-0FB5A0B4A635}" type="datetimeFigureOut">
              <a:rPr lang="es-ES" smtClean="0"/>
              <a:t>23/7/21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E02A-CAEF-CC4F-86B2-FBA965F4B56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4871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99982"/>
            <a:ext cx="9288887" cy="839993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5183304"/>
            <a:ext cx="14580215" cy="25583147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0799922"/>
            <a:ext cx="9288887" cy="20008190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C76-1F52-DE4E-87EF-0FB5A0B4A635}" type="datetimeFigureOut">
              <a:rPr lang="es-ES" smtClean="0"/>
              <a:t>23/7/21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E02A-CAEF-CC4F-86B2-FBA965F4B56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6385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99982"/>
            <a:ext cx="9288887" cy="839993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5183304"/>
            <a:ext cx="14580215" cy="25583147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0799922"/>
            <a:ext cx="9288887" cy="20008190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BC76-1F52-DE4E-87EF-0FB5A0B4A635}" type="datetimeFigureOut">
              <a:rPr lang="es-ES" smtClean="0"/>
              <a:t>23/7/21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E02A-CAEF-CC4F-86B2-FBA965F4B56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9515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7000">
              <a:srgbClr val="C946F0">
                <a:alpha val="71373"/>
              </a:srgbClr>
            </a:gs>
            <a:gs pos="0">
              <a:srgbClr val="FC42F9">
                <a:alpha val="43137"/>
              </a:srgbClr>
            </a:gs>
            <a:gs pos="82000">
              <a:schemeClr val="accent1">
                <a:lumMod val="45000"/>
                <a:lumOff val="55000"/>
              </a:schemeClr>
            </a:gs>
            <a:gs pos="100000">
              <a:srgbClr val="7030A0"/>
            </a:gs>
            <a:gs pos="83000">
              <a:srgbClr val="ABC0E4"/>
            </a:gs>
            <a:gs pos="37000">
              <a:schemeClr val="accent1">
                <a:lumMod val="45000"/>
                <a:lumOff val="55000"/>
              </a:schemeClr>
            </a:gs>
            <a:gs pos="72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1916661"/>
            <a:ext cx="24840367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9583264"/>
            <a:ext cx="24840367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33366432"/>
            <a:ext cx="6480096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3BC76-1F52-DE4E-87EF-0FB5A0B4A635}" type="datetimeFigureOut">
              <a:rPr lang="es-ES" smtClean="0"/>
              <a:t>23/7/21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33366432"/>
            <a:ext cx="9720143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33366432"/>
            <a:ext cx="6480096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5E02A-CAEF-CC4F-86B2-FBA965F4B56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1910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02A987D0-5D65-C04A-9644-F062388B85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9" name="Imagen 8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871B73D6-C36C-884D-A7B5-12A780DA08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0752" y="2866364"/>
            <a:ext cx="2991247" cy="1564959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4845B9D-25A4-924F-B9ED-90D5B2DD1F26}"/>
              </a:ext>
            </a:extLst>
          </p:cNvPr>
          <p:cNvSpPr txBox="1"/>
          <p:nvPr/>
        </p:nvSpPr>
        <p:spPr>
          <a:xfrm>
            <a:off x="4571999" y="2813537"/>
            <a:ext cx="2206839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TRASPLANTE DE PROGENITORES HEMATOPOYÉTICOS: UNA OPCIÓN PARA EL CROHN </a:t>
            </a:r>
            <a:endParaRPr lang="es-ES" sz="6000" dirty="0">
              <a:solidFill>
                <a:schemeClr val="accent5">
                  <a:lumMod val="50000"/>
                </a:schemeClr>
              </a:solidFill>
              <a:latin typeface="Biome" panose="020B0503030204020804" pitchFamily="34" charset="0"/>
              <a:cs typeface="Biome" panose="020B0503030204020804" pitchFamily="34" charset="0"/>
            </a:endParaRPr>
          </a:p>
          <a:p>
            <a:br>
              <a:rPr lang="es-ES" sz="5400" dirty="0">
                <a:latin typeface="Biome" panose="020B0503030204020804" pitchFamily="34" charset="0"/>
                <a:cs typeface="Biome" panose="020B0503030204020804" pitchFamily="34" charset="0"/>
              </a:rPr>
            </a:br>
            <a:endParaRPr lang="es-ES" sz="5400" dirty="0">
              <a:latin typeface="Biome" panose="020B0503030204020804" pitchFamily="34" charset="0"/>
              <a:cs typeface="Biome" panose="020B05030302040208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E9CAE88-258C-F24F-9150-1475BD7B5090}"/>
              </a:ext>
            </a:extLst>
          </p:cNvPr>
          <p:cNvSpPr txBox="1"/>
          <p:nvPr/>
        </p:nvSpPr>
        <p:spPr>
          <a:xfrm>
            <a:off x="4571999" y="4596518"/>
            <a:ext cx="220683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</a:rPr>
              <a:t>Maria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</a:rPr>
              <a:t> del Mar Alonso Aparicio, Pilar Granda Alonso,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</a:rPr>
              <a:t>Maria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</a:rPr>
              <a:t> Antonia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</a:rPr>
              <a:t>Sánchez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</a:rPr>
              <a:t> Marcos, Nuria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</a:rPr>
              <a:t>Suárez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</a:rPr>
              <a:t>Fernández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</a:rPr>
              <a:t>. Hospital Universitario Central de Asturias.</a:t>
            </a:r>
            <a:br>
              <a:rPr lang="es-ES" sz="3600" dirty="0"/>
            </a:br>
            <a:endParaRPr lang="es-ES" sz="36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8A6D131-77C0-1C44-9AD5-43B245B257F7}"/>
              </a:ext>
            </a:extLst>
          </p:cNvPr>
          <p:cNvSpPr txBox="1"/>
          <p:nvPr/>
        </p:nvSpPr>
        <p:spPr>
          <a:xfrm>
            <a:off x="1422191" y="5987205"/>
            <a:ext cx="2505964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600" b="1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INTRODUCCIÓN </a:t>
            </a:r>
            <a:endParaRPr lang="es-ES" sz="3600" dirty="0">
              <a:solidFill>
                <a:schemeClr val="accent5">
                  <a:lumMod val="50000"/>
                </a:schemeClr>
              </a:solidFill>
              <a:latin typeface="Biome" panose="020B0503030204020804" pitchFamily="34" charset="0"/>
              <a:cs typeface="Biome" panose="020B0503030204020804" pitchFamily="34" charset="0"/>
            </a:endParaRPr>
          </a:p>
          <a:p>
            <a:pPr algn="just"/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La enfermedad de Crohn (EC) se trata de una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patología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crónica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que tiene lugar cuando el sistema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inmunológico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pierde tolerancia a la flora intestinal del propio paciente, originando una respuesta inflamatoria. La calidad de vida de estos pacientes está condicionada por el grado de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afectación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la enfermedad , impidiendo llevar una vida normal con un sufrimiento elevado en los casos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más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graves. </a:t>
            </a:r>
          </a:p>
          <a:p>
            <a:pPr algn="just"/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El trasplante de progenitores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hematopoyéticos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(TPH) es una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opción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selectiva de tratamiento de la EC para una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pequeña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parte de los casos. 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E3B5CF1-ACA3-904D-8962-11A0D57CA945}"/>
              </a:ext>
            </a:extLst>
          </p:cNvPr>
          <p:cNvSpPr txBox="1"/>
          <p:nvPr/>
        </p:nvSpPr>
        <p:spPr>
          <a:xfrm>
            <a:off x="1360794" y="10052655"/>
            <a:ext cx="250596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600" b="1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METODOLOGIA </a:t>
            </a:r>
            <a:endParaRPr lang="es-ES" sz="3600" dirty="0">
              <a:solidFill>
                <a:schemeClr val="accent5">
                  <a:lumMod val="50000"/>
                </a:schemeClr>
              </a:solidFill>
              <a:latin typeface="Biome" panose="020B0503030204020804" pitchFamily="34" charset="0"/>
              <a:cs typeface="Biome" panose="020B0503030204020804" pitchFamily="34" charset="0"/>
            </a:endParaRPr>
          </a:p>
          <a:p>
            <a:pPr algn="just"/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Presentamos las fases por las que atraviesa un paciente que ingresa en la Unidad de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Hematologia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del Hospital Universitario de Asturias diagnosticado de EC de 30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años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evolución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refractario 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múltiples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tratamientos, propuesto para trasplante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autólogo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progenitores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hematopoyéticos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sangre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periférica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.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192A1BF-771E-514C-B226-658065B1451C}"/>
              </a:ext>
            </a:extLst>
          </p:cNvPr>
          <p:cNvSpPr txBox="1"/>
          <p:nvPr/>
        </p:nvSpPr>
        <p:spPr>
          <a:xfrm>
            <a:off x="1422191" y="12456111"/>
            <a:ext cx="11027717" cy="1837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600" b="1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CASO CLINICO </a:t>
            </a:r>
            <a:endParaRPr lang="es-ES" sz="3600" dirty="0">
              <a:solidFill>
                <a:srgbClr val="7030A0"/>
              </a:solidFill>
              <a:latin typeface="Biome" panose="020B0503030204020804" pitchFamily="34" charset="0"/>
              <a:cs typeface="Biome" panose="020B0503030204020804" pitchFamily="34" charset="0"/>
            </a:endParaRPr>
          </a:p>
          <a:p>
            <a:pPr algn="just"/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Varón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45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años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que ingresa en nuestro centro para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movilización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con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Ciclofosfamida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2g/m2, FSC-G y posterior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aféresis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progenitores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hematopoyéticos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obteniéndose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8.79x10^6/Kg de CD 34 +, que cursa sin complicaciones. Posteriormente ingresa en la unidad de Trasplante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Hematopoyético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para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realización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trasplante de progenitores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hematopoyéticos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recibiendo acondicionamiento con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Ciclofosfamida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3700 mg /24h,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Timoglobulina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200 mg /24h precisando la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canalización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acceso venoso central. La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infusión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se realiza el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dia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0 sin complicaciones (no CD 34 infundido: 4,39x10^6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células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/Kg de peso). Como complicaciones derivados de la toxicidad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extrahematológica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, ha presentado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mucositis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con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superposición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de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clínica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digestiva secundaria a la enfermedad de base precisando tratamiento con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opiáceos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y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nutrición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parenteral desde el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día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0 hasta el injerto de granulocitos que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comenzo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́ con tolerancia oral progresando dieta con buena tolerancia hasta el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día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+19 que se suspende la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nutrición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parenteral. Durante el ingreso precisó soporte transfusional con cuatro concentrados de plaquetas y seis concentrados de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hematíes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. No se obtuvieron aislamientos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microbiológicos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por los que la fiebre se pone en contexto de la insuficiencia adrenal. Siendo alta a los 31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días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colonizado de </a:t>
            </a:r>
            <a:r>
              <a:rPr lang="es-ES" sz="3600" dirty="0" err="1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Klebsiella</a:t>
            </a:r>
            <a:r>
              <a:rPr lang="es-ES" sz="3600" dirty="0">
                <a:solidFill>
                  <a:srgbClr val="7030A0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 BLEE, siguiendo las recomendaciones de realizar una vida progresivamente normal. </a:t>
            </a:r>
          </a:p>
        </p:txBody>
      </p:sp>
      <p:sp>
        <p:nvSpPr>
          <p:cNvPr id="16" name="Llamada rectangular 15">
            <a:extLst>
              <a:ext uri="{FF2B5EF4-FFF2-40B4-BE49-F238E27FC236}">
                <a16:creationId xmlns:a16="http://schemas.microsoft.com/office/drawing/2014/main" id="{268815E7-904E-224E-8BC1-BF22288ED071}"/>
              </a:ext>
            </a:extLst>
          </p:cNvPr>
          <p:cNvSpPr/>
          <p:nvPr/>
        </p:nvSpPr>
        <p:spPr>
          <a:xfrm>
            <a:off x="13311281" y="12961742"/>
            <a:ext cx="13329111" cy="4129797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600" dirty="0">
                <a:solidFill>
                  <a:schemeClr val="bg1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NANDA.                                                                      </a:t>
            </a:r>
          </a:p>
          <a:p>
            <a:r>
              <a:rPr lang="es-ES" sz="3600" dirty="0">
                <a:solidFill>
                  <a:schemeClr val="bg1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00013 Función gastrointestinal: diarrea.              </a:t>
            </a:r>
          </a:p>
          <a:p>
            <a:r>
              <a:rPr lang="es-ES" sz="3600" dirty="0">
                <a:solidFill>
                  <a:schemeClr val="bg1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00132 Dolor agudo         </a:t>
            </a:r>
          </a:p>
          <a:p>
            <a:r>
              <a:rPr lang="es-ES" sz="3600" dirty="0">
                <a:solidFill>
                  <a:schemeClr val="bg1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00007 Termorregulación: hipertermia                                                 </a:t>
            </a:r>
          </a:p>
          <a:p>
            <a:r>
              <a:rPr lang="es-ES" sz="3600" dirty="0">
                <a:solidFill>
                  <a:schemeClr val="bg1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00004 Riesgo de infección                                      </a:t>
            </a:r>
          </a:p>
          <a:p>
            <a:r>
              <a:rPr lang="es-ES" sz="3600" dirty="0">
                <a:solidFill>
                  <a:schemeClr val="bg1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00002Deseqilibrio nutricional por defecto.                                                           </a:t>
            </a:r>
          </a:p>
          <a:p>
            <a:pPr algn="just"/>
            <a:r>
              <a:rPr lang="es-ES" sz="3600" dirty="0">
                <a:solidFill>
                  <a:schemeClr val="bg1"/>
                </a:solidFill>
                <a:latin typeface="Biome" panose="020B0503030204020804" pitchFamily="34" charset="0"/>
                <a:cs typeface="Biome" panose="020B0503030204020804" pitchFamily="34" charset="0"/>
              </a:rPr>
              <a:t>00146 Ansiedad                                                         </a:t>
            </a:r>
          </a:p>
          <a:p>
            <a:pPr algn="ctr"/>
            <a:endParaRPr lang="es-ES" dirty="0"/>
          </a:p>
        </p:txBody>
      </p:sp>
      <p:sp>
        <p:nvSpPr>
          <p:cNvPr id="17" name="Llamada rectangular 16">
            <a:extLst>
              <a:ext uri="{FF2B5EF4-FFF2-40B4-BE49-F238E27FC236}">
                <a16:creationId xmlns:a16="http://schemas.microsoft.com/office/drawing/2014/main" id="{D3895392-007F-2041-8A5F-C54F75532CC8}"/>
              </a:ext>
            </a:extLst>
          </p:cNvPr>
          <p:cNvSpPr/>
          <p:nvPr/>
        </p:nvSpPr>
        <p:spPr>
          <a:xfrm>
            <a:off x="13311280" y="18186246"/>
            <a:ext cx="13329112" cy="4730559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600" b="1" dirty="0">
                <a:latin typeface="Biome" panose="020B0503030204020804" pitchFamily="34" charset="0"/>
                <a:cs typeface="Biome" panose="020B0503030204020804" pitchFamily="34" charset="0"/>
              </a:rPr>
              <a:t>NIC</a:t>
            </a:r>
          </a:p>
          <a:p>
            <a:r>
              <a:rPr lang="es-ES" sz="3600" b="1" dirty="0">
                <a:latin typeface="Biome" panose="020B0503030204020804" pitchFamily="34" charset="0"/>
                <a:cs typeface="Biome" panose="020B0503030204020804" pitchFamily="34" charset="0"/>
              </a:rPr>
              <a:t>0</a:t>
            </a:r>
            <a:r>
              <a:rPr lang="es-ES" sz="3600" dirty="0">
                <a:latin typeface="Biome" panose="020B0503030204020804" pitchFamily="34" charset="0"/>
                <a:cs typeface="Biome" panose="020B0503030204020804" pitchFamily="34" charset="0"/>
              </a:rPr>
              <a:t>460 Manejo de la diarrea. </a:t>
            </a:r>
          </a:p>
          <a:p>
            <a:r>
              <a:rPr lang="es-ES" sz="3600" dirty="0">
                <a:latin typeface="Biome" panose="020B0503030204020804" pitchFamily="34" charset="0"/>
                <a:cs typeface="Biome" panose="020B0503030204020804" pitchFamily="34" charset="0"/>
              </a:rPr>
              <a:t>1400 Manejo del dolor </a:t>
            </a:r>
          </a:p>
          <a:p>
            <a:r>
              <a:rPr lang="es-ES" sz="3600" dirty="0">
                <a:latin typeface="Biome" panose="020B0503030204020804" pitchFamily="34" charset="0"/>
                <a:cs typeface="Biome" panose="020B0503030204020804" pitchFamily="34" charset="0"/>
              </a:rPr>
              <a:t>3900 Regulación de la temperatura.   </a:t>
            </a:r>
          </a:p>
          <a:p>
            <a:r>
              <a:rPr lang="es-ES" sz="3600" dirty="0">
                <a:latin typeface="Biome" panose="020B0503030204020804" pitchFamily="34" charset="0"/>
                <a:cs typeface="Biome" panose="020B0503030204020804" pitchFamily="34" charset="0"/>
              </a:rPr>
              <a:t>6540 Control de infecciones                  </a:t>
            </a:r>
          </a:p>
          <a:p>
            <a:r>
              <a:rPr lang="es-ES" sz="3600" dirty="0">
                <a:latin typeface="Biome" panose="020B0503030204020804" pitchFamily="34" charset="0"/>
                <a:cs typeface="Biome" panose="020B0503030204020804" pitchFamily="34" charset="0"/>
              </a:rPr>
              <a:t>1100 Manejo de la nutrición                 </a:t>
            </a:r>
          </a:p>
          <a:p>
            <a:r>
              <a:rPr lang="es-ES" sz="3600" dirty="0">
                <a:latin typeface="Biome" panose="020B0503030204020804" pitchFamily="34" charset="0"/>
                <a:cs typeface="Biome" panose="020B0503030204020804" pitchFamily="34" charset="0"/>
              </a:rPr>
              <a:t>5820 Disminución de la ansiedad</a:t>
            </a:r>
            <a:endParaRPr lang="es-ES" dirty="0">
              <a:latin typeface="Biome" panose="020B0503030204020804" pitchFamily="34" charset="0"/>
              <a:cs typeface="Biome" panose="020B0503030204020804" pitchFamily="34" charset="0"/>
            </a:endParaRPr>
          </a:p>
        </p:txBody>
      </p:sp>
      <p:sp>
        <p:nvSpPr>
          <p:cNvPr id="18" name="Llamada rectangular 17">
            <a:extLst>
              <a:ext uri="{FF2B5EF4-FFF2-40B4-BE49-F238E27FC236}">
                <a16:creationId xmlns:a16="http://schemas.microsoft.com/office/drawing/2014/main" id="{33A94D3E-5DC1-5A46-AEEA-F729772D63EA}"/>
              </a:ext>
            </a:extLst>
          </p:cNvPr>
          <p:cNvSpPr/>
          <p:nvPr/>
        </p:nvSpPr>
        <p:spPr>
          <a:xfrm>
            <a:off x="13311282" y="24685899"/>
            <a:ext cx="13329110" cy="4730559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3600" dirty="0">
                <a:latin typeface="Biome" panose="020B0503030204020804" pitchFamily="34" charset="0"/>
                <a:cs typeface="Biome" panose="020B0503030204020804" pitchFamily="34" charset="0"/>
              </a:rPr>
              <a:t>NOC </a:t>
            </a:r>
          </a:p>
          <a:p>
            <a:pPr algn="just"/>
            <a:r>
              <a:rPr lang="es-ES" sz="3600" dirty="0">
                <a:latin typeface="Biome" panose="020B0503030204020804" pitchFamily="34" charset="0"/>
                <a:cs typeface="Biome" panose="020B0503030204020804" pitchFamily="34" charset="0"/>
              </a:rPr>
              <a:t>0501 Eliminación intestinal </a:t>
            </a:r>
          </a:p>
          <a:p>
            <a:pPr algn="just"/>
            <a:r>
              <a:rPr lang="es-ES" sz="3600" dirty="0">
                <a:latin typeface="Biome" panose="020B0503030204020804" pitchFamily="34" charset="0"/>
                <a:cs typeface="Biome" panose="020B0503030204020804" pitchFamily="34" charset="0"/>
              </a:rPr>
              <a:t>1605 Control del dolor </a:t>
            </a:r>
          </a:p>
          <a:p>
            <a:pPr algn="just"/>
            <a:r>
              <a:rPr lang="es-ES" sz="3600" dirty="0">
                <a:latin typeface="Biome" panose="020B0503030204020804" pitchFamily="34" charset="0"/>
                <a:cs typeface="Biome" panose="020B0503030204020804" pitchFamily="34" charset="0"/>
              </a:rPr>
              <a:t>0800 Termorregulación </a:t>
            </a:r>
          </a:p>
          <a:p>
            <a:pPr algn="just"/>
            <a:r>
              <a:rPr lang="es-ES" sz="3600" dirty="0">
                <a:latin typeface="Biome" panose="020B0503030204020804" pitchFamily="34" charset="0"/>
                <a:cs typeface="Biome" panose="020B0503030204020804" pitchFamily="34" charset="0"/>
              </a:rPr>
              <a:t>1902 Control del riesgo </a:t>
            </a:r>
          </a:p>
          <a:p>
            <a:pPr algn="just"/>
            <a:r>
              <a:rPr lang="es-ES" sz="3600" dirty="0">
                <a:latin typeface="Biome" panose="020B0503030204020804" pitchFamily="34" charset="0"/>
                <a:cs typeface="Biome" panose="020B0503030204020804" pitchFamily="34" charset="0"/>
              </a:rPr>
              <a:t>1404 Estado nutricional </a:t>
            </a:r>
          </a:p>
          <a:p>
            <a:pPr algn="just"/>
            <a:r>
              <a:rPr lang="es-ES" sz="3600" dirty="0">
                <a:latin typeface="Biome" panose="020B0503030204020804" pitchFamily="34" charset="0"/>
                <a:cs typeface="Biome" panose="020B0503030204020804" pitchFamily="34" charset="0"/>
              </a:rPr>
              <a:t>1300 Aceptación estado salud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9DC6DDC-6A67-D344-BEE3-910D09727EB8}"/>
              </a:ext>
            </a:extLst>
          </p:cNvPr>
          <p:cNvSpPr txBox="1"/>
          <p:nvPr/>
        </p:nvSpPr>
        <p:spPr>
          <a:xfrm flipH="1">
            <a:off x="1422191" y="30987260"/>
            <a:ext cx="254592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600" b="1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CONCLUSIONES </a:t>
            </a:r>
            <a:endParaRPr lang="es-ES" sz="3600" dirty="0">
              <a:solidFill>
                <a:schemeClr val="accent5">
                  <a:lumMod val="50000"/>
                </a:schemeClr>
              </a:solidFill>
              <a:latin typeface="Biome" panose="020B0503030204020804" pitchFamily="34" charset="0"/>
              <a:cs typeface="Biome" panose="020B0503030204020804" pitchFamily="34" charset="0"/>
            </a:endParaRPr>
          </a:p>
          <a:p>
            <a:pPr algn="just"/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El TPH se ha convertido en una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opción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</a:t>
            </a:r>
            <a:r>
              <a:rPr lang="es-ES" sz="3600" dirty="0" err="1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terapéutica</a:t>
            </a:r>
            <a:r>
              <a:rPr lang="es-ES" sz="3600" dirty="0">
                <a:solidFill>
                  <a:schemeClr val="accent5">
                    <a:lumMod val="50000"/>
                  </a:schemeClr>
                </a:solidFill>
                <a:latin typeface="Biome" panose="020B0503030204020804" pitchFamily="34" charset="0"/>
                <a:cs typeface="Biome" panose="020B0503030204020804" pitchFamily="34" charset="0"/>
              </a:rPr>
              <a:t> para ciertos casos muy seleccionados con EC que se pueden beneficiar de este debido a que no está exento de riesgos, debidos a la toxicidad y efectos secundarios del mismo. </a:t>
            </a:r>
          </a:p>
        </p:txBody>
      </p:sp>
    </p:spTree>
    <p:extLst>
      <p:ext uri="{BB962C8B-B14F-4D97-AF65-F5344CB8AC3E}">
        <p14:creationId xmlns:p14="http://schemas.microsoft.com/office/powerpoint/2010/main" val="38683035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513</Words>
  <Application>Microsoft Macintosh PowerPoint</Application>
  <PresentationFormat>Personalizado</PresentationFormat>
  <Paragraphs>33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Biome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Javier Zambrano</dc:creator>
  <cp:lastModifiedBy>Javier Zambrano</cp:lastModifiedBy>
  <cp:revision>5</cp:revision>
  <dcterms:created xsi:type="dcterms:W3CDTF">2021-07-23T08:58:21Z</dcterms:created>
  <dcterms:modified xsi:type="dcterms:W3CDTF">2021-07-23T09:33:14Z</dcterms:modified>
</cp:coreProperties>
</file>